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56" r:id="rId2"/>
  </p:sldMasterIdLst>
  <p:notesMasterIdLst>
    <p:notesMasterId r:id="rId15"/>
  </p:notesMasterIdLst>
  <p:sldIdLst>
    <p:sldId id="285" r:id="rId3"/>
    <p:sldId id="297" r:id="rId4"/>
    <p:sldId id="295" r:id="rId5"/>
    <p:sldId id="302" r:id="rId6"/>
    <p:sldId id="305" r:id="rId7"/>
    <p:sldId id="306" r:id="rId8"/>
    <p:sldId id="304" r:id="rId9"/>
    <p:sldId id="303" r:id="rId10"/>
    <p:sldId id="309" r:id="rId11"/>
    <p:sldId id="307" r:id="rId12"/>
    <p:sldId id="308" r:id="rId13"/>
    <p:sldId id="29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B7"/>
    <a:srgbClr val="CE9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 autoAdjust="0"/>
    <p:restoredTop sz="56169" autoAdjust="0"/>
  </p:normalViewPr>
  <p:slideViewPr>
    <p:cSldViewPr>
      <p:cViewPr varScale="1">
        <p:scale>
          <a:sx n="64" d="100"/>
          <a:sy n="64" d="100"/>
        </p:scale>
        <p:origin x="316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120" d="100"/>
          <a:sy n="120" d="100"/>
        </p:scale>
        <p:origin x="2904" y="-19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7A704-9F1C-4FD3-85D1-57AF2D7FD0E8}" type="datetimeFigureOut">
              <a:rPr lang="en-US" smtClean="0"/>
              <a:pPr/>
              <a:t>1/31/2023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FB8C-BBFF-4397-A51C-1E92596422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51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/>
              <a:t>Prezentace má být spíše inspirací a podnětem k přemýšlení</a:t>
            </a:r>
          </a:p>
          <a:p>
            <a:pPr marL="171450" indent="-171450">
              <a:buFontTx/>
              <a:buChar char="-"/>
            </a:pPr>
            <a:r>
              <a:rPr lang="cs-CZ" dirty="0"/>
              <a:t>Prezentace není zdrojem detailních informací o jednotlivých dotačních titulech a jejich podmínkách</a:t>
            </a:r>
          </a:p>
          <a:p>
            <a:pPr marL="171450" indent="-171450">
              <a:buFontTx/>
              <a:buChar char="-"/>
            </a:pPr>
            <a:r>
              <a:rPr lang="cs-CZ" dirty="0"/>
              <a:t>Kdo by chtěl konzultovat svůj projekt, může se na mě obrátit individuálně – adresa na konci prezentace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30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noProof="0" dirty="0"/>
              <a:t>Operační program Životní prostředí   - Výše dotace 85 % - náklady max. do 100% </a:t>
            </a:r>
            <a:r>
              <a:rPr lang="cs-CZ" dirty="0"/>
              <a:t>katalogu stavebních prací </a:t>
            </a:r>
            <a:endParaRPr lang="cs-CZ" noProof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784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noProof="0" dirty="0"/>
              <a:t>Operační program Životní prostředí   - Výše dotace 85 % - náklady max. do 100% </a:t>
            </a:r>
            <a:r>
              <a:rPr lang="cs-CZ" dirty="0"/>
              <a:t>katalogu stavebních prací </a:t>
            </a:r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670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Tip: Sem přidejte vlastní poznámky k prezentaci.</a:t>
            </a:r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762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snažme se na počátku zapomenout na to, že máme málo peněz a řekněme si, co bychom potřebovali a chtěli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dirty="0"/>
              <a:t>udělejme si komplexní základní studii, tu pak můžeme dále rozpracovávat podle rýsujících se </a:t>
            </a:r>
            <a:r>
              <a:rPr lang="cs-CZ" dirty="0" err="1"/>
              <a:t>fin</a:t>
            </a:r>
            <a:r>
              <a:rPr lang="cs-CZ" dirty="0"/>
              <a:t>. zdrojů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noProof="0" dirty="0"/>
              <a:t>komplexně pojatý projekt má větší pravděpodobnost získání dotace z veřejných rozpočtů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dirty="0"/>
              <a:t>salámovou metodou si můžeme ztížit budoucí etapy našeho záměru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noProof="0" dirty="0"/>
              <a:t>kofinancování např: dotace zelené střechy z OPŽP 85%, vlastní zdroje 15% tzn. Za našich 150 tis. Kč můžeme udělat projekt za 1 mil. Kč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900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DARP Životní prostředí – až 200 tis. na projekt – spolufinancování 10%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JJ – řádově desítky až stovky tisíc Kč (kostely, fary)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dirty="0"/>
              <a:t>GAW (</a:t>
            </a:r>
            <a:r>
              <a:rPr lang="cs-CZ" dirty="0" err="1"/>
              <a:t>Projektkatalog</a:t>
            </a:r>
            <a:r>
              <a:rPr lang="cs-CZ" dirty="0"/>
              <a:t>), KS aj. – vždy administrace přes ÚCK, cca stovky tisíc Kč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Krajské dotační programy jsou spíše na menší projekty a </a:t>
            </a:r>
            <a:r>
              <a:rPr lang="cs-CZ" sz="1200" kern="120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</a:t>
            </a:r>
            <a:r>
              <a:rPr lang="cs-CZ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každý kraj podporuje všechny typy opatření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dirty="0"/>
              <a:t>MŽP/SFŽP – Národní program Životní prostředí (</a:t>
            </a:r>
            <a:r>
              <a:rPr lang="cs-CZ" dirty="0" err="1"/>
              <a:t>Ekomobilita</a:t>
            </a:r>
            <a:r>
              <a:rPr lang="cs-CZ" dirty="0"/>
              <a:t> – elektromobil 300 tis. Kč, auto na vodíkový pohon 500 tis. Kč) Církve OK, Výzva do 15.12.2023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/>
              <a:t>                     - Nová zelená úsporám (peníze z Národního plánu obnovy a Emisních    povolenek)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/>
              <a:t>                     - Nová zelená úsporám </a:t>
            </a:r>
            <a:r>
              <a:rPr lang="cs-CZ" dirty="0" err="1"/>
              <a:t>Light</a:t>
            </a:r>
            <a:endParaRPr lang="cs-CZ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noProof="0" dirty="0"/>
              <a:t>             – Operační program životní prostředí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dirty="0"/>
              <a:t>              - Modernizační fond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cs-CZ" noProof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dirty="0"/>
              <a:t>MMR/ Centrum regionálního rozvoje – IROP (85% i 95% dotace)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cs-CZ" noProof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dirty="0"/>
              <a:t>Skutečné náklady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noProof="0" dirty="0"/>
              <a:t>Jednotkové náklady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dirty="0"/>
              <a:t>Paušální náklady – projektová příprava 7% do 3 mil., 5% do 10 mil., 3,5% nad 10 mil. max celkem 15 mil. Kč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noProof="0" dirty="0"/>
              <a:t>Minimální způsobilé výdaje </a:t>
            </a:r>
            <a:r>
              <a:rPr lang="cs-CZ" noProof="0" dirty="0" err="1"/>
              <a:t>stano</a:t>
            </a:r>
            <a:r>
              <a:rPr lang="cs-CZ" dirty="0" err="1"/>
              <a:t>vené</a:t>
            </a:r>
            <a:r>
              <a:rPr lang="cs-CZ" dirty="0"/>
              <a:t> ve výzvě např. 250 tis.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noProof="0" dirty="0"/>
              <a:t>Doba udržitelnosti!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12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Zdroj dotací se řídí typem budovy: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b="1" dirty="0"/>
              <a:t>Rodinné domy a bytové domy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/>
              <a:t>     - NZÚ – 600 – 3 800 Kč/m2 – dílčí zateplení i komplexní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/>
              <a:t>     - NZÚ </a:t>
            </a:r>
            <a:r>
              <a:rPr lang="cs-CZ" dirty="0" err="1"/>
              <a:t>Light</a:t>
            </a:r>
            <a:r>
              <a:rPr lang="cs-CZ" dirty="0"/>
              <a:t> – až 150 tis. Kč, dílčí zateplení výměna výplní – starobní důchod,  invalidní důchod 3. st., příspěvek na bydlení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dirty="0"/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b="1" dirty="0"/>
              <a:t>Veřejné budovy/ Objekty občanské vybavenosti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noProof="0" dirty="0"/>
              <a:t> - Operační program Životní prostředí   - Výše dotace závisí na vstupních a cílových hodnotách záměru a jsou stanoveny tzv. jednotkové náklady: zateplení obvodových stěn – 4 200Kč/m2, zateplení šikmé střechy – 3 200Kč/m2, zateplení podlahy na zemině 4000 Kč/m2, výměna výplní – 8 900 Kč/m2) vše bez DPH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dirty="0"/>
              <a:t>Modernizační fond – obdoba jako OPŽP, ale třeba i pro Prahu, stále v přípravě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cs-CZ" noProof="0" dirty="0"/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/>
              <a:t>Obvykle je potřeba dosáhnout danými opatřeními Úsporu primární energie z neobnovitelných zdrojů 30% a více. Dále se posuzuje např. </a:t>
            </a:r>
            <a:r>
              <a:rPr lang="cs-CZ" noProof="0" dirty="0"/>
              <a:t>součinitel prostupu tepla obálkou apod.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879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Zdroj dotací se řídí typem budovy: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b="1" dirty="0"/>
              <a:t>Rodinné domy a bytové domy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/>
              <a:t>     - NZÚ – až 200 tis. Kč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/>
              <a:t>     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b="1" dirty="0"/>
              <a:t>Veřejné budovy/ Objekty občanské vybavenosti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noProof="0" dirty="0"/>
              <a:t> - Operační program Životní prostředí   - Výše dotace závisí na vstupních a cílových hodnotách záměru. Jednotkové náklady: FTV panel – 1 </a:t>
            </a:r>
            <a:r>
              <a:rPr lang="cs-CZ" noProof="0" dirty="0" err="1"/>
              <a:t>kWp</a:t>
            </a:r>
            <a:r>
              <a:rPr lang="cs-CZ" noProof="0" dirty="0"/>
              <a:t> – 35 tis. Kč, baterie – kWh – 26 tis. Kč, jednotka pro kombinovanou výrobu elektřiny a </a:t>
            </a:r>
            <a:r>
              <a:rPr lang="cs-CZ" dirty="0"/>
              <a:t>tepla nebo chladu – kW -68 100 Kč</a:t>
            </a:r>
            <a:endParaRPr lang="cs-CZ" noProof="0" dirty="0"/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dirty="0"/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dirty="0"/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/>
              <a:t>Modernizační fond – obdoba jako OPŽP, ale třeba i pro Prahu, stále v přípravě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cs-CZ" noProof="0" dirty="0"/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/>
              <a:t>Obvykle je potřeba dosáhnout danými opatřeními Úsporu primární energie z neobnovitelných zdrojů 30% a více. Dále se posuzuje např. </a:t>
            </a:r>
            <a:r>
              <a:rPr lang="cs-CZ" noProof="0" dirty="0"/>
              <a:t>součinitel prostupu tepla obálkou apod.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921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Zdroj dotací se řídí typem budovy: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b="1" dirty="0"/>
              <a:t>Rodinné domy a bytové domy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/>
              <a:t>     - NZÚ – Solární termický ohřev vody 45 000 Kč, Solární termický ohřev vody s přitápěním 60 000 Kč, Solární fotovoltaický ohřev vody 45 000 Kč, Tepelné čerpadlo pro ohřev vody 45 000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/>
              <a:t>     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b="1" dirty="0"/>
              <a:t>Veřejné budovy/ Objekty občanské vybavenosti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noProof="0" dirty="0"/>
              <a:t> - Operační program Životní prostředí   - Výše dotace závisí na vstupních a cílových hodnotách záměru. Jednotkové </a:t>
            </a:r>
            <a:r>
              <a:rPr lang="cs-CZ" noProof="0" dirty="0" err="1"/>
              <a:t>nákladyInstalace</a:t>
            </a:r>
            <a:r>
              <a:rPr lang="cs-CZ" noProof="0" dirty="0"/>
              <a:t> solárně termických kolektorů – kW – 36 600 Kč, jednotka pro kombinovanou výrobu elektřiny a </a:t>
            </a:r>
            <a:r>
              <a:rPr lang="cs-CZ" dirty="0"/>
              <a:t>tepla nebo chladu – kW -68 100 Kč</a:t>
            </a:r>
            <a:endParaRPr lang="cs-CZ" noProof="0" dirty="0"/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dirty="0"/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dirty="0"/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/>
              <a:t>Modernizační fond – obdoba jako OPŽP, ale třeba i pro Prahu, stále v přípravě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409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Zdroj dotací se řídí typem budovy: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b="1" dirty="0"/>
              <a:t>Rodinné domy a bytové domy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/>
              <a:t>NZÚ – Kotel na biomasu vč. akumulační nádrže nebo kotel na biomasu se samočinnou dodávkou paliva 80 000 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/>
              <a:t>Kotel na biomasu se samočinnou dodávkou paliva a celosezónním zásobníkem pelet 100 000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/>
              <a:t>TČ-vytápění Tepelné čerpadlo pro teplovodní systém vytápění 80 000 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/>
              <a:t>TČ-vytápění+ Tepelné čerpadlo pro teplovodní systém vytápění s přípravou teplé vody 100 000 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/>
              <a:t>Tepelné čerpadlo pro teplovodní systém vytápění s přípravou teplé vody připojené ke stávajícímu FV systému 140 000 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/>
              <a:t>Napojení na soustavu zásobování teplem 40 000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/>
              <a:t>     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b="1" dirty="0"/>
              <a:t>Veřejné budovy/ Objekty občanské vybavenosti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noProof="0" dirty="0"/>
              <a:t> - Operační program Životní prostředí   - Výše dotace závisí na vstupních a cílových hodnotách záměru. Jednotkové náklady. Instalace tepelného čerpadla vzduch-voda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noProof="0" dirty="0" err="1"/>
              <a:t>kWt</a:t>
            </a:r>
            <a:r>
              <a:rPr lang="cs-CZ" noProof="0" dirty="0"/>
              <a:t> 34 600, Instalace tepelného čerpadla země-voda a voda/voda </a:t>
            </a:r>
            <a:r>
              <a:rPr lang="cs-CZ" noProof="0" dirty="0" err="1"/>
              <a:t>kWt</a:t>
            </a:r>
            <a:r>
              <a:rPr lang="cs-CZ" noProof="0" dirty="0"/>
              <a:t> 52 900, </a:t>
            </a:r>
            <a:r>
              <a:rPr lang="pl-PL" noProof="0" dirty="0"/>
              <a:t>Instalace zdroje na biomasu kWt 10 800.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842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Zdroj dotací se řídí typem budovy: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b="1" dirty="0"/>
              <a:t>Rodinné domy a bytové domy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/>
              <a:t>NZÚ – Systém akumulace dešťové vody pro zálivku zahrady od 27 000 do 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/>
              <a:t>105 000 Systém akumulace dešťové vody jako vody, užitkové a případně také pro zálivku Šedá voda Systém pro využití vyčištěné odpadní vody jako vody užitkové a případně také pro zálivku zahrady Šedá voda+ Systém pro využití vyčištěné odpadní a dešťové vody jako vody užitkové a případně také pro zálivku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/>
              <a:t>     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b="1" dirty="0"/>
              <a:t>Veřejné budovy/ Objekty občanské vybavenosti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noProof="0" dirty="0"/>
              <a:t> - Operační program Životní prostředí   - Výše dotace 85 % - náklady max. do 100% </a:t>
            </a:r>
            <a:r>
              <a:rPr lang="cs-CZ" dirty="0"/>
              <a:t>katalogu stavebních prací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177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noProof="0" dirty="0"/>
              <a:t>Operační program Životní prostředí   - Výše dotace 85 % - náklady max. do 100% </a:t>
            </a:r>
            <a:r>
              <a:rPr lang="cs-CZ" dirty="0"/>
              <a:t>katalogu stavebních prací </a:t>
            </a:r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952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4000" y="2304892"/>
            <a:ext cx="7416000" cy="3249519"/>
          </a:xfrm>
        </p:spPr>
        <p:txBody>
          <a:bodyPr anchor="b">
            <a:normAutofit/>
          </a:bodyPr>
          <a:lstStyle>
            <a:lvl1pPr algn="l">
              <a:defRPr sz="4200"/>
            </a:lvl1pPr>
          </a:lstStyle>
          <a:p>
            <a:r>
              <a:rPr lang="cs-CZ"/>
              <a:t>Název prezentace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3999" y="5554412"/>
            <a:ext cx="7416000" cy="781587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Jméno přednášejícího, e-mail, 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51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999" y="1303589"/>
            <a:ext cx="7416000" cy="4250824"/>
          </a:xfrm>
        </p:spPr>
        <p:txBody>
          <a:bodyPr anchor="ctr"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cs-CZ"/>
              <a:t>Název kapitoly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3999" y="5554412"/>
            <a:ext cx="7416000" cy="78158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Dodatečné informace</a:t>
            </a:r>
          </a:p>
        </p:txBody>
      </p:sp>
    </p:spTree>
    <p:extLst>
      <p:ext uri="{BB962C8B-B14F-4D97-AF65-F5344CB8AC3E}">
        <p14:creationId xmlns:p14="http://schemas.microsoft.com/office/powerpoint/2010/main" val="244326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B623-0AD7-4CA8-A730-0AA4152897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920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2000" y="6333837"/>
            <a:ext cx="3960000" cy="522000"/>
          </a:xfrm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152000"/>
            <a:ext cx="3960000" cy="88242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2034426"/>
            <a:ext cx="3960000" cy="429724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9005" y="1152001"/>
            <a:ext cx="3542995" cy="51796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B623-0AD7-4CA8-A730-0AA4152897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97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2000" y="6333837"/>
            <a:ext cx="3960000" cy="522000"/>
          </a:xfrm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152000"/>
            <a:ext cx="3960000" cy="905399"/>
          </a:xfrm>
        </p:spPr>
        <p:txBody>
          <a:bodyPr anchor="t">
            <a:normAutofit/>
          </a:bodyPr>
          <a:lstStyle>
            <a:lvl1pPr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82230" y="0"/>
            <a:ext cx="4356000" cy="68558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60000" cy="427427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B623-0AD7-4CA8-A730-0AA4152897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8126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 a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2000" y="6333837"/>
            <a:ext cx="3960000" cy="522000"/>
          </a:xfrm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152000"/>
            <a:ext cx="3960000" cy="905399"/>
          </a:xfrm>
        </p:spPr>
        <p:txBody>
          <a:bodyPr anchor="t">
            <a:normAutofit/>
          </a:bodyPr>
          <a:lstStyle>
            <a:lvl1pPr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2230" y="0"/>
            <a:ext cx="4356000" cy="273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60000" cy="427427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B623-0AD7-4CA8-A730-0AA4152897A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C6737F0A-F989-4E98-8485-87864DE19B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69005" y="3090822"/>
            <a:ext cx="3542995" cy="32408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35418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B623-0AD7-4CA8-A730-0AA4152897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767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B623-0AD7-4CA8-A730-0AA4152897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6964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1152000"/>
            <a:ext cx="8280000" cy="882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2034426"/>
            <a:ext cx="8280000" cy="430157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2000" y="6333837"/>
            <a:ext cx="8280000" cy="52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50" b="0">
                <a:solidFill>
                  <a:srgbClr val="CE9B8D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36000"/>
            <a:ext cx="432000" cy="52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rgbClr val="CE9B8D"/>
                </a:solidFill>
              </a:defRPr>
            </a:lvl1pPr>
          </a:lstStyle>
          <a:p>
            <a:fld id="{B50FB623-0AD7-4CA8-A730-0AA4152897A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348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rgbClr val="CE9B8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6EB7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EB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6EB7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6EB7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6EB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663B82BF-E053-4F39-AE56-2E5C688EB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268760"/>
            <a:ext cx="7416000" cy="3960441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latin typeface="+mn-lt"/>
              </a:rPr>
              <a:t>Příklady pozitivní praxe v ŽP</a:t>
            </a:r>
            <a:br>
              <a:rPr lang="cs-CZ" dirty="0">
                <a:latin typeface="+mn-lt"/>
              </a:rPr>
            </a:br>
            <a:r>
              <a:rPr lang="cs-CZ" dirty="0">
                <a:latin typeface="+mn-lt"/>
              </a:rPr>
              <a:t>aneb z čeho to platit</a:t>
            </a:r>
            <a:br>
              <a:rPr lang="cs-CZ" dirty="0">
                <a:latin typeface="+mn-lt"/>
              </a:rPr>
            </a:br>
            <a:br>
              <a:rPr lang="cs-CZ" dirty="0">
                <a:latin typeface="+mn-lt"/>
              </a:rPr>
            </a:br>
            <a:br>
              <a:rPr lang="cs-CZ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br>
              <a:rPr lang="cs-CZ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br>
              <a:rPr lang="cs-CZ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br>
              <a:rPr lang="cs-CZ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cs-CZ" dirty="0">
              <a:solidFill>
                <a:srgbClr val="006EB7"/>
              </a:solidFill>
              <a:latin typeface="+mn-lt"/>
            </a:endParaRPr>
          </a:p>
        </p:txBody>
      </p:sp>
      <p:sp>
        <p:nvSpPr>
          <p:cNvPr id="8" name="Podnadpis 7">
            <a:extLst>
              <a:ext uri="{FF2B5EF4-FFF2-40B4-BE49-F238E27FC236}">
                <a16:creationId xmlns:a16="http://schemas.microsoft.com/office/drawing/2014/main" id="{FE027CFB-6D68-4751-9CF7-E0F2F8BE63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cs-CZ" sz="1600" dirty="0"/>
              <a:t>	          Petr Mokrejš – vedoucí projektového oddělení ÚCK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237D738-C8D2-4CB4-BF28-EAE9A1B75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2834" y="2602084"/>
            <a:ext cx="471833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23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36712"/>
            <a:ext cx="7920880" cy="736104"/>
          </a:xfrm>
        </p:spPr>
        <p:txBody>
          <a:bodyPr anchor="ctr">
            <a:noAutofit/>
          </a:bodyPr>
          <a:lstStyle/>
          <a:p>
            <a:pPr algn="ctr"/>
            <a:r>
              <a:rPr lang="cs-CZ" sz="3600" dirty="0">
                <a:latin typeface="+mn-lt"/>
              </a:rPr>
              <a:t>Ozeleňujeme střechu</a:t>
            </a:r>
            <a:endParaRPr lang="pt-BR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375" y="1844824"/>
            <a:ext cx="7776864" cy="5047471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200" dirty="0"/>
              <a:t>Výstavba zelených střech (extenzivních, </a:t>
            </a:r>
            <a:r>
              <a:rPr lang="cs-CZ" sz="2200" dirty="0" err="1"/>
              <a:t>polointenzivních</a:t>
            </a:r>
            <a:r>
              <a:rPr lang="cs-CZ" sz="2200" dirty="0"/>
              <a:t> a intenzivních) na rodinných domech, případně dalších nadzemních stavbách.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2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200" dirty="0"/>
              <a:t>                             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200" dirty="0"/>
              <a:t>                         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220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276A02-9C47-49EE-BD96-4ED598D7F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B623-0AD7-4CA8-A730-0AA4152897AA}" type="slidenum">
              <a:rPr lang="cs-CZ" smtClean="0"/>
              <a:t>10</a:t>
            </a:fld>
            <a:endParaRPr lang="cs-CZ"/>
          </a:p>
        </p:txBody>
      </p:sp>
      <p:pic>
        <p:nvPicPr>
          <p:cNvPr id="6146" name="Picture 2" descr="Šikmá zelená střecha ve vesnickém rázu - GreenVille zelené střechy ...">
            <a:extLst>
              <a:ext uri="{FF2B5EF4-FFF2-40B4-BE49-F238E27FC236}">
                <a16:creationId xmlns:a16="http://schemas.microsoft.com/office/drawing/2014/main" id="{EE0CCA61-A78F-4725-8051-6CA4C74B2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24943"/>
            <a:ext cx="3737992" cy="28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Zelené střechy zpříjemňují život, lze je vybudovat i dodatečně">
            <a:extLst>
              <a:ext uri="{FF2B5EF4-FFF2-40B4-BE49-F238E27FC236}">
                <a16:creationId xmlns:a16="http://schemas.microsoft.com/office/drawing/2014/main" id="{17BB412F-4F73-4ECA-81DE-0D38B0E2D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24943"/>
            <a:ext cx="3665984" cy="28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667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36712"/>
            <a:ext cx="7920880" cy="736104"/>
          </a:xfrm>
        </p:spPr>
        <p:txBody>
          <a:bodyPr anchor="ctr">
            <a:noAutofit/>
          </a:bodyPr>
          <a:lstStyle/>
          <a:p>
            <a:pPr algn="ctr"/>
            <a:r>
              <a:rPr lang="cs-CZ" sz="3600" dirty="0">
                <a:latin typeface="+mn-lt"/>
              </a:rPr>
              <a:t>Zakládáme zeleň </a:t>
            </a:r>
            <a:endParaRPr lang="pt-BR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844824"/>
            <a:ext cx="8168239" cy="5047471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200" dirty="0"/>
              <a:t>Zakládání a obnova ploch a prvků veřejné zeleně (parků, zahrad, sadů, uličních stromořadí, alejí, lesoparků, remízů, průlehů).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2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200" dirty="0"/>
              <a:t>                             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200" dirty="0"/>
              <a:t>                         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220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276A02-9C47-49EE-BD96-4ED598D7F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B623-0AD7-4CA8-A730-0AA4152897AA}" type="slidenum">
              <a:rPr lang="cs-CZ" smtClean="0"/>
              <a:t>11</a:t>
            </a:fld>
            <a:endParaRPr lang="cs-CZ"/>
          </a:p>
        </p:txBody>
      </p:sp>
      <p:pic>
        <p:nvPicPr>
          <p:cNvPr id="7170" name="Picture 2" descr="Obnova krajiny OPŽP Chorušice | Land05">
            <a:extLst>
              <a:ext uri="{FF2B5EF4-FFF2-40B4-BE49-F238E27FC236}">
                <a16:creationId xmlns:a16="http://schemas.microsoft.com/office/drawing/2014/main" id="{162ABF06-DBAB-4734-BA67-B84D7463A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" y="2924944"/>
            <a:ext cx="377996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ospodaření s dešťovou vodou v obcích - DVS">
            <a:extLst>
              <a:ext uri="{FF2B5EF4-FFF2-40B4-BE49-F238E27FC236}">
                <a16:creationId xmlns:a16="http://schemas.microsoft.com/office/drawing/2014/main" id="{A16CDC07-41CB-49E5-AEA5-15A1B3CFE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24944"/>
            <a:ext cx="402602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126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obsah 1">
            <a:extLst>
              <a:ext uri="{FF2B5EF4-FFF2-40B4-BE49-F238E27FC236}">
                <a16:creationId xmlns:a16="http://schemas.microsoft.com/office/drawing/2014/main" id="{4BDB388C-50C6-4C32-9AE6-BD7CBEE7B0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83768" y="1772816"/>
            <a:ext cx="4762500" cy="3171825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E0EB645-D014-429C-9AA2-1CBAB047F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B623-0AD7-4CA8-A730-0AA4152897AA}" type="slidenum">
              <a:rPr lang="cs-CZ" smtClean="0"/>
              <a:t>12</a:t>
            </a:fld>
            <a:endParaRPr lang="cs-CZ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810F96-EE9A-408E-95EB-026CADD0A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5085184"/>
            <a:ext cx="6408712" cy="1656184"/>
          </a:xfrm>
        </p:spPr>
        <p:txBody>
          <a:bodyPr anchor="ctr">
            <a:noAutofit/>
          </a:bodyPr>
          <a:lstStyle/>
          <a:p>
            <a:pPr algn="ctr"/>
            <a:r>
              <a:rPr lang="cs-CZ" sz="2400" dirty="0">
                <a:latin typeface="+mn-lt"/>
              </a:rPr>
              <a:t>Děkuji za pozornost.</a:t>
            </a:r>
            <a:br>
              <a:rPr lang="cs-CZ" sz="2400" dirty="0">
                <a:latin typeface="+mn-lt"/>
              </a:rPr>
            </a:br>
            <a:r>
              <a:rPr lang="cs-CZ" sz="2400" dirty="0">
                <a:latin typeface="+mn-lt"/>
              </a:rPr>
              <a:t>Ať se Vám kostely zelenají!</a:t>
            </a:r>
            <a:br>
              <a:rPr lang="cs-CZ" sz="2400" dirty="0">
                <a:latin typeface="+mn-lt"/>
              </a:rPr>
            </a:br>
            <a:br>
              <a:rPr lang="cs-CZ" sz="2400" dirty="0">
                <a:latin typeface="+mn-lt"/>
              </a:rPr>
            </a:b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6EB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mokrejs@e-cirkev.cz</a:t>
            </a:r>
            <a:br>
              <a:rPr lang="cs-CZ" sz="2400" dirty="0">
                <a:latin typeface="+mn-lt"/>
              </a:rPr>
            </a:br>
            <a:endParaRPr lang="pt-B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5075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36712"/>
            <a:ext cx="7920880" cy="736104"/>
          </a:xfrm>
        </p:spPr>
        <p:txBody>
          <a:bodyPr anchor="ctr">
            <a:noAutofit/>
          </a:bodyPr>
          <a:lstStyle/>
          <a:p>
            <a:pPr algn="ctr"/>
            <a:r>
              <a:rPr lang="cs-CZ" sz="3600" dirty="0">
                <a:latin typeface="+mn-lt"/>
              </a:rPr>
              <a:t>Je to drahé, na to nemáme!</a:t>
            </a:r>
            <a:endParaRPr lang="pt-BR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7776864" cy="4248472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dirty="0"/>
              <a:t>Ano, kvalitní projektová příprava stojí hodně peněz.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dirty="0"/>
              <a:t>Ano, realizace opatření stojí ještě o mnoho víc.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dirty="0"/>
              <a:t>Skutečně na to nemáme?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dirty="0"/>
              <a:t>A co vícezdrojové financování a naše spoluúčast?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dirty="0"/>
              <a:t>                                               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dirty="0"/>
              <a:t>                                                    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400" dirty="0">
                <a:solidFill>
                  <a:schemeClr val="tx1"/>
                </a:solidFill>
              </a:rPr>
              <a:t>         Zelená střecha z našich úspor                     Zelená střecha z dotace a našich úspor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4990F6-47DA-40A9-B741-7E4F321AB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B623-0AD7-4CA8-A730-0AA4152897AA}" type="slidenum">
              <a:rPr lang="cs-CZ" smtClean="0"/>
              <a:t>2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0853173-B9BC-48B1-8EAB-DF8748E87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27649"/>
            <a:ext cx="2812770" cy="2232247"/>
          </a:xfrm>
          <a:prstGeom prst="rect">
            <a:avLst/>
          </a:prstGeom>
        </p:spPr>
      </p:pic>
      <p:pic>
        <p:nvPicPr>
          <p:cNvPr id="2050" name="Picture 2" descr="How to tell if a roof needs to be replaced | How To Choose The Right ...">
            <a:extLst>
              <a:ext uri="{FF2B5EF4-FFF2-40B4-BE49-F238E27FC236}">
                <a16:creationId xmlns:a16="http://schemas.microsoft.com/office/drawing/2014/main" id="{AFF78DF1-2474-458D-BC7D-DF3C240B2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37464"/>
            <a:ext cx="3240360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125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36712"/>
            <a:ext cx="7920880" cy="736104"/>
          </a:xfrm>
        </p:spPr>
        <p:txBody>
          <a:bodyPr anchor="ctr">
            <a:noAutofit/>
          </a:bodyPr>
          <a:lstStyle/>
          <a:p>
            <a:pPr algn="ctr"/>
            <a:r>
              <a:rPr lang="cs-CZ" sz="3600" dirty="0">
                <a:latin typeface="+mn-lt"/>
              </a:rPr>
              <a:t>Kde vzít peníze</a:t>
            </a:r>
            <a:endParaRPr lang="pt-BR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7776864" cy="4824536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2200" dirty="0"/>
              <a:t>1) Diakonické a rozvojové projekty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2200" dirty="0"/>
              <a:t>2) Jeronýmova jednota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2200" dirty="0"/>
              <a:t>3) Zahraniční dary (např. Gustav Adolf </a:t>
            </a:r>
            <a:r>
              <a:rPr lang="cs-CZ" sz="2200" dirty="0" err="1"/>
              <a:t>Werk</a:t>
            </a:r>
            <a:r>
              <a:rPr lang="cs-CZ" sz="2200" dirty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2200" dirty="0"/>
              <a:t>4) Krajské dotace (krajské úřady)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2200" dirty="0"/>
              <a:t>5) Národní dotace (MŽP/SFŽP)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2200" dirty="0"/>
              <a:t>6) Evropské dotace (SFŽP, CRR)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220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276A02-9C47-49EE-BD96-4ED598D7F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B623-0AD7-4CA8-A730-0AA4152897A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043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36712"/>
            <a:ext cx="7920880" cy="736104"/>
          </a:xfrm>
        </p:spPr>
        <p:txBody>
          <a:bodyPr anchor="ctr">
            <a:noAutofit/>
          </a:bodyPr>
          <a:lstStyle/>
          <a:p>
            <a:pPr algn="ctr"/>
            <a:r>
              <a:rPr lang="cs-CZ" sz="3600" dirty="0">
                <a:latin typeface="+mn-lt"/>
              </a:rPr>
              <a:t>Snižujeme energetickou náročnost</a:t>
            </a:r>
            <a:endParaRPr lang="pt-BR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7776864" cy="482453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200" dirty="0"/>
              <a:t>Zateplení obvodových stěn, střechy, stropů, podlah výměna oken, dveří a jiných stavebních otvorů.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2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22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22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22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200" dirty="0"/>
              <a:t>                                           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276A02-9C47-49EE-BD96-4ED598D7F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B623-0AD7-4CA8-A730-0AA4152897AA}" type="slidenum">
              <a:rPr lang="cs-CZ" smtClean="0"/>
              <a:t>4</a:t>
            </a:fld>
            <a:endParaRPr lang="cs-CZ"/>
          </a:p>
        </p:txBody>
      </p:sp>
      <p:pic>
        <p:nvPicPr>
          <p:cNvPr id="1026" name="Picture 2" descr="Grafický návrh fasády staršího RD, dekorativní římsy, elegantní vzor ...">
            <a:extLst>
              <a:ext uri="{FF2B5EF4-FFF2-40B4-BE49-F238E27FC236}">
                <a16:creationId xmlns:a16="http://schemas.microsoft.com/office/drawing/2014/main" id="{4C5B10BA-649D-4D75-B535-3202D6874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367240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6.Rekonstrukce ZŠ a školní družiny Mladoňov - Obec Nový Malín ...">
            <a:extLst>
              <a:ext uri="{FF2B5EF4-FFF2-40B4-BE49-F238E27FC236}">
                <a16:creationId xmlns:a16="http://schemas.microsoft.com/office/drawing/2014/main" id="{7FFC8DB5-FA41-43D5-90EC-F16C8CEFC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266" y="3486342"/>
            <a:ext cx="388843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149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36712"/>
            <a:ext cx="7920880" cy="736104"/>
          </a:xfrm>
        </p:spPr>
        <p:txBody>
          <a:bodyPr anchor="ctr">
            <a:noAutofit/>
          </a:bodyPr>
          <a:lstStyle/>
          <a:p>
            <a:pPr algn="ctr"/>
            <a:r>
              <a:rPr lang="cs-CZ" sz="3600" dirty="0">
                <a:latin typeface="+mn-lt"/>
              </a:rPr>
              <a:t>Vyrábíme elektrickou energii</a:t>
            </a:r>
            <a:endParaRPr lang="pt-BR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7776864" cy="482453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200" dirty="0"/>
              <a:t>Domácí solární fotovoltaické elektrárny propojené s distribuční soustavou. Elektrická energie se přednostně využívá v domě.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200" dirty="0"/>
              <a:t>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22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22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22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200" dirty="0"/>
              <a:t>                                           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276A02-9C47-49EE-BD96-4ED598D7F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B623-0AD7-4CA8-A730-0AA4152897AA}" type="slidenum">
              <a:rPr lang="cs-CZ" smtClean="0"/>
              <a:t>5</a:t>
            </a:fld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5B126FD-7632-43DF-A39E-FCFF02655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461801"/>
            <a:ext cx="3727598" cy="252028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C6319DB2-DB66-49D1-83F4-90745939D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65502"/>
            <a:ext cx="3888432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518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36712"/>
            <a:ext cx="7920880" cy="736104"/>
          </a:xfrm>
        </p:spPr>
        <p:txBody>
          <a:bodyPr anchor="ctr">
            <a:noAutofit/>
          </a:bodyPr>
          <a:lstStyle/>
          <a:p>
            <a:pPr algn="ctr"/>
            <a:r>
              <a:rPr lang="cs-CZ" sz="3600" dirty="0">
                <a:latin typeface="+mn-lt"/>
              </a:rPr>
              <a:t>Ohříváme vodu </a:t>
            </a:r>
            <a:endParaRPr lang="pt-BR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7776864" cy="482453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200" dirty="0"/>
              <a:t>Pořízení systému na přípravu teplé vody pomocí solárních panelů či tepelného čerpadla. Solární termický x fotovoltaický ohřev vody, podpora vytápění a ohřev pomocí TČ.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2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22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22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200" dirty="0"/>
              <a:t>                                           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276A02-9C47-49EE-BD96-4ED598D7F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B623-0AD7-4CA8-A730-0AA4152897AA}" type="slidenum">
              <a:rPr lang="cs-CZ" smtClean="0"/>
              <a:t>6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57306DD-06F6-4534-A583-0EAF457F3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59" y="3501008"/>
            <a:ext cx="3600401" cy="2592288"/>
          </a:xfrm>
          <a:prstGeom prst="rect">
            <a:avLst/>
          </a:prstGeom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A5D53E48-F9BC-4A4C-BE1E-9FBECA77C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01008"/>
            <a:ext cx="389800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23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36712"/>
            <a:ext cx="7920880" cy="736104"/>
          </a:xfrm>
        </p:spPr>
        <p:txBody>
          <a:bodyPr anchor="ctr">
            <a:noAutofit/>
          </a:bodyPr>
          <a:lstStyle/>
          <a:p>
            <a:pPr algn="ctr"/>
            <a:r>
              <a:rPr lang="cs-CZ" sz="3600" dirty="0">
                <a:latin typeface="+mn-lt"/>
              </a:rPr>
              <a:t>Topíme ekologicky</a:t>
            </a:r>
            <a:endParaRPr lang="pt-BR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7776864" cy="482453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200" dirty="0"/>
              <a:t>Výměna neekologických kotlů na pevná paliva a lokálních topidel (např. kamen) za kotel na biomasu či tepelné čerpadlo.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2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200" dirty="0"/>
              <a:t>                              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22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22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200" dirty="0"/>
              <a:t>                       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220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276A02-9C47-49EE-BD96-4ED598D7F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B623-0AD7-4CA8-A730-0AA4152897AA}" type="slidenum">
              <a:rPr lang="cs-CZ" smtClean="0"/>
              <a:t>7</a:t>
            </a:fld>
            <a:endParaRPr lang="cs-CZ"/>
          </a:p>
        </p:txBody>
      </p:sp>
      <p:pic>
        <p:nvPicPr>
          <p:cNvPr id="2052" name="Picture 4" descr="Tepelné čerpadlo Dolní Lutyně, okres Karviná | Tepelná čerpadla AC Heating">
            <a:extLst>
              <a:ext uri="{FF2B5EF4-FFF2-40B4-BE49-F238E27FC236}">
                <a16:creationId xmlns:a16="http://schemas.microsoft.com/office/drawing/2014/main" id="{63DF99CB-4925-4D21-9B5D-ED95A6690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655" y="3140968"/>
            <a:ext cx="219578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otle na štěpku - BIOMASU | Automatické kotle, komíny, klimatizace ...">
            <a:extLst>
              <a:ext uri="{FF2B5EF4-FFF2-40B4-BE49-F238E27FC236}">
                <a16:creationId xmlns:a16="http://schemas.microsoft.com/office/drawing/2014/main" id="{D699E76B-7F80-40DA-9D39-19364AC83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12" y="3140968"/>
            <a:ext cx="338437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otle na biomasu - Vít Makovský s.r.o">
            <a:extLst>
              <a:ext uri="{FF2B5EF4-FFF2-40B4-BE49-F238E27FC236}">
                <a16:creationId xmlns:a16="http://schemas.microsoft.com/office/drawing/2014/main" id="{D2BFAF9B-F9BE-4D54-B37C-8D574E253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140968"/>
            <a:ext cx="219578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220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36712"/>
            <a:ext cx="7920880" cy="736104"/>
          </a:xfrm>
        </p:spPr>
        <p:txBody>
          <a:bodyPr anchor="ctr">
            <a:noAutofit/>
          </a:bodyPr>
          <a:lstStyle/>
          <a:p>
            <a:pPr algn="ctr"/>
            <a:r>
              <a:rPr lang="cs-CZ" sz="3600" dirty="0">
                <a:latin typeface="+mn-lt"/>
              </a:rPr>
              <a:t>Využíváme dešťovou vodu</a:t>
            </a:r>
            <a:endParaRPr lang="pt-BR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375" y="2067759"/>
            <a:ext cx="7776864" cy="482453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200" dirty="0"/>
              <a:t>Zachytávání a využívání dešťové vody. Vodu používáme na zalévání zahrady nebo jako vodu užitkovou (splachování). Šetříme pitnou vodu.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200" dirty="0"/>
              <a:t>                         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220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276A02-9C47-49EE-BD96-4ED598D7F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B623-0AD7-4CA8-A730-0AA4152897AA}" type="slidenum">
              <a:rPr lang="cs-CZ" smtClean="0"/>
              <a:t>8</a:t>
            </a:fld>
            <a:endParaRPr lang="cs-CZ"/>
          </a:p>
        </p:txBody>
      </p:sp>
      <p:pic>
        <p:nvPicPr>
          <p:cNvPr id="5124" name="Picture 4" descr="Recuperare acqua piovana per uso domestico e irriguo - Bricoportale ...">
            <a:extLst>
              <a:ext uri="{FF2B5EF4-FFF2-40B4-BE49-F238E27FC236}">
                <a16:creationId xmlns:a16="http://schemas.microsoft.com/office/drawing/2014/main" id="{82895F60-2337-4EA0-96D7-F33086B9E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345638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ešťová voda na zahradě: Jak ji využít do poslední kapky, abyste ...">
            <a:extLst>
              <a:ext uri="{FF2B5EF4-FFF2-40B4-BE49-F238E27FC236}">
                <a16:creationId xmlns:a16="http://schemas.microsoft.com/office/drawing/2014/main" id="{A1566D69-9032-465D-A94C-7FCD310C9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56992"/>
            <a:ext cx="365760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504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36712"/>
            <a:ext cx="7920880" cy="736104"/>
          </a:xfrm>
        </p:spPr>
        <p:txBody>
          <a:bodyPr anchor="ctr">
            <a:noAutofit/>
          </a:bodyPr>
          <a:lstStyle/>
          <a:p>
            <a:pPr algn="ctr"/>
            <a:r>
              <a:rPr lang="cs-CZ" sz="3600" dirty="0">
                <a:latin typeface="+mn-lt"/>
              </a:rPr>
              <a:t>Zasakujeme vodu</a:t>
            </a:r>
            <a:endParaRPr lang="pt-BR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375" y="2067759"/>
            <a:ext cx="7776864" cy="482453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200" dirty="0"/>
              <a:t>Výměna nepropustných povrchů za propustné a celková revitalizace a ozelenění prostranství.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200" dirty="0"/>
              <a:t>                         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220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276A02-9C47-49EE-BD96-4ED598D7F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B623-0AD7-4CA8-A730-0AA4152897AA}" type="slidenum">
              <a:rPr lang="cs-CZ" smtClean="0"/>
              <a:t>9</a:t>
            </a:fld>
            <a:endParaRPr lang="cs-CZ"/>
          </a:p>
        </p:txBody>
      </p:sp>
      <p:pic>
        <p:nvPicPr>
          <p:cNvPr id="8194" name="Picture 2" descr="Polopropustné a propustné zpevněné plochy : ASIO, spol. s r.o.">
            <a:extLst>
              <a:ext uri="{FF2B5EF4-FFF2-40B4-BE49-F238E27FC236}">
                <a16:creationId xmlns:a16="http://schemas.microsoft.com/office/drawing/2014/main" id="{F561BD49-A5D0-4702-8B27-74B3087A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75" y="3140968"/>
            <a:ext cx="3748625" cy="244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Zasakovací rošty pro zpevněné propustné povrchy AS-TTE ROŠT : ASIO ...">
            <a:extLst>
              <a:ext uri="{FF2B5EF4-FFF2-40B4-BE49-F238E27FC236}">
                <a16:creationId xmlns:a16="http://schemas.microsoft.com/office/drawing/2014/main" id="{27F06BDC-5562-445B-AB66-45382E069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140968"/>
            <a:ext cx="3748625" cy="244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31278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E_Prezentace_2017_Sablona.potx" id="{120A0DDA-EFD8-4955-8C00-F37A149BDC5E}" vid="{888ACDED-B2BB-491A-9D2F-364494CDAE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B80878F-5308-4F84-9C07-20F7937C45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1413</Words>
  <Application>Microsoft Office PowerPoint</Application>
  <PresentationFormat>Předvádění na obrazovce (4:3)</PresentationFormat>
  <Paragraphs>195</Paragraphs>
  <Slides>12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Motiv Office</vt:lpstr>
      <vt:lpstr>Příklady pozitivní praxe v ŽP aneb z čeho to platit      </vt:lpstr>
      <vt:lpstr>Je to drahé, na to nemáme!</vt:lpstr>
      <vt:lpstr>Kde vzít peníze</vt:lpstr>
      <vt:lpstr>Snižujeme energetickou náročnost</vt:lpstr>
      <vt:lpstr>Vyrábíme elektrickou energii</vt:lpstr>
      <vt:lpstr>Ohříváme vodu </vt:lpstr>
      <vt:lpstr>Topíme ekologicky</vt:lpstr>
      <vt:lpstr>Využíváme dešťovou vodu</vt:lpstr>
      <vt:lpstr>Zasakujeme vodu</vt:lpstr>
      <vt:lpstr>Ozeleňujeme střechu</vt:lpstr>
      <vt:lpstr>Zakládáme zeleň </vt:lpstr>
      <vt:lpstr>Děkuji za pozornost. Ať se Vám kostely zelenají!  mokrejs@e-cirkev.cz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2016-08-25T07:47:15Z</dcterms:created>
  <dcterms:modified xsi:type="dcterms:W3CDTF">2023-01-31T08:10:53Z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TC100822959990</vt:lpwstr>
  </property>
</Properties>
</file>